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98D5B-FFE4-41E8-98DB-3DD559D76240}" type="datetimeFigureOut">
              <a:rPr lang="en-US"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59E35-E9AE-48B1-A61F-CFFEF0F2326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7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9E35-E9AE-48B1-A61F-CFFEF0F23266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76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9E35-E9AE-48B1-A61F-CFFEF0F2326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9E35-E9AE-48B1-A61F-CFFEF0F2326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63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9E35-E9AE-48B1-A61F-CFFEF0F2326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6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9E35-E9AE-48B1-A61F-CFFEF0F2326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9E35-E9AE-48B1-A61F-CFFEF0F23266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9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9E35-E9AE-48B1-A61F-CFFEF0F23266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9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cmacommunityproject.weebly.com/the-process-journal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urlibraryproject.weebly.com/" TargetMode="External"/><Relationship Id="rId4" Type="http://schemas.openxmlformats.org/officeDocument/2006/relationships/hyperlink" Target="http://lcmacommunityproject.weebly.com/pictures-of-2015-16-projects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Community Service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Process Journal </a:t>
            </a:r>
          </a:p>
        </p:txBody>
      </p:sp>
    </p:spTree>
    <p:extLst>
      <p:ext uri="{BB962C8B-B14F-4D97-AF65-F5344CB8AC3E}">
        <p14:creationId xmlns:p14="http://schemas.microsoft.com/office/powerpoint/2010/main" val="16649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are we </a:t>
            </a:r>
            <a:r>
              <a:rPr lang="en-US" dirty="0" smtClean="0"/>
              <a:t>doing?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48075" y="2257425"/>
            <a:ext cx="6574176" cy="4519286"/>
          </a:xfrm>
        </p:spPr>
      </p:pic>
    </p:spTree>
    <p:extLst>
      <p:ext uri="{BB962C8B-B14F-4D97-AF65-F5344CB8AC3E}">
        <p14:creationId xmlns:p14="http://schemas.microsoft.com/office/powerpoint/2010/main" val="42448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7018"/>
            <a:ext cx="8770571" cy="1560716"/>
          </a:xfrm>
        </p:spPr>
        <p:txBody>
          <a:bodyPr/>
          <a:lstStyle/>
          <a:p>
            <a:r>
              <a:rPr lang="en-US" dirty="0">
                <a:solidFill>
                  <a:srgbClr val="474B57"/>
                </a:solidFill>
              </a:rPr>
              <a:t>The process Journal 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What it IS!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753" y="1425388"/>
            <a:ext cx="9176423" cy="46123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1440" lvl="1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1"/>
                </a:solidFill>
              </a:rPr>
              <a:t>- used throughout the project to document its development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- an evolving record of intents, processes, accomplishments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​- a place to record initial thoughts and </a:t>
            </a:r>
            <a:r>
              <a:rPr lang="en-US" sz="1600" dirty="0" smtClean="0">
                <a:solidFill>
                  <a:schemeClr val="tx1"/>
                </a:solidFill>
              </a:rPr>
              <a:t>developments, brainstorming</a:t>
            </a:r>
            <a:r>
              <a:rPr lang="en-US" sz="1600" dirty="0">
                <a:solidFill>
                  <a:schemeClr val="tx1"/>
                </a:solidFill>
              </a:rPr>
              <a:t>, possible lines of inquiry and further questions raised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- a place for recording interactions with sources, for example teachers, supervisors, external contributors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- a place to record selected, annotated and/or edited research and to maintain a bibliography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- a place for storing useful information, for example quotations, pictures, ideas, photographs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- a means of exploring ideas and solutions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- a place for evaluating work completed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- a place for reflecting on learning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- devised by the student in a format that suits his or her needs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​- a record of reflections and formative feedback received.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 process Journal 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70C0"/>
                </a:solidFill>
                <a:latin typeface="Calibri"/>
              </a:rPr>
              <a:t>What it is NOT! </a:t>
            </a:r>
            <a:r>
              <a:rPr lang="en-US" dirty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Georgia"/>
              </a:rPr>
              <a:t>- used on a daily basis (unless this is useful for the student) 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/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written up after the process has been completed 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/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additional work on top of the project: it is part of and supports the project 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/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a diary with detailed writing about what was done 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/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a static document with only one format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– What can I use for evidence?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Georgia"/>
              </a:rPr>
              <a:t>- bulleted lists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charts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short paragraphs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notes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timelines, action plans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annotated illustrations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/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endParaRPr lang="en-US" dirty="0">
              <a:solidFill>
                <a:schemeClr val="tx1"/>
              </a:solidFill>
              <a:latin typeface="Georgia"/>
            </a:endParaRPr>
          </a:p>
          <a:p>
            <a:r>
              <a:rPr lang="en-US" dirty="0">
                <a:solidFill>
                  <a:schemeClr val="tx1"/>
                </a:solidFill>
                <a:latin typeface="Georgia"/>
              </a:rPr>
              <a:t>- annotated research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>
                <a:solidFill>
                  <a:schemeClr val="tx1"/>
                </a:solidFill>
                <a:latin typeface="Georgia"/>
              </a:rPr>
              <a:t> </a:t>
            </a:r>
            <a:r>
              <a:rPr lang="en-US" dirty="0">
                <a:solidFill>
                  <a:schemeClr val="tx1"/>
                </a:solidFill>
                <a:latin typeface="Georgia"/>
              </a:rPr>
              <a:t>- artifacts from inspirational visits to museums, performances, galleries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pictures, photographs, sketches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up to 30 seconds of visual or audio material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screenshots of a blog or website</a:t>
            </a:r>
            <a:br>
              <a:rPr lang="en-US" dirty="0">
                <a:solidFill>
                  <a:schemeClr val="tx1"/>
                </a:solidFill>
                <a:latin typeface="Georgia"/>
              </a:rPr>
            </a:br>
            <a:r>
              <a:rPr lang="en-US" dirty="0">
                <a:solidFill>
                  <a:schemeClr val="tx1"/>
                </a:solidFill>
                <a:latin typeface="Georgia"/>
              </a:rPr>
              <a:t>- self and peer assessment feedback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3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F3F3F"/>
                </a:solidFill>
              </a:rPr>
              <a:t>LCMA Webpage for the 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3F3F3F"/>
                </a:solidFill>
              </a:rPr>
              <a:t>Process Journal&amp; Examples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Lets look at the webpage :)</a:t>
            </a:r>
            <a:endParaRPr lang="en-US" dirty="0">
              <a:solidFill>
                <a:schemeClr val="tx1"/>
              </a:solidFill>
              <a:hlinkClick r:id="rId3"/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  <a:hlinkClick r:id="rId3"/>
              </a:rPr>
              <a:t>http://lcmacommunityproject.weebly.com/the-process-journal.html</a:t>
            </a:r>
          </a:p>
          <a:p>
            <a:endParaRPr lang="en-US">
              <a:solidFill>
                <a:schemeClr val="tx1"/>
              </a:solidFill>
              <a:hlinkClick r:id=""/>
            </a:endParaRPr>
          </a:p>
          <a:p>
            <a:r>
              <a:rPr lang="en-US" dirty="0">
                <a:solidFill>
                  <a:schemeClr val="tx1"/>
                </a:solidFill>
              </a:rPr>
              <a:t>Pictures of a type of process journal – Composition book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hlinkClick r:id="rId4"/>
              </a:rPr>
              <a:t>http://lcmacommunityproject.weebly.com/pictures-of-2015-16-projects.html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Pictures of a type of process journal – Web Page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hlinkClick r:id="rId5"/>
              </a:rPr>
              <a:t>http://ourlibraryproject.weebly.com/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08115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Start?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Look at the Community Project Outline that has been provided for you</a:t>
            </a:r>
          </a:p>
          <a:p>
            <a:r>
              <a:rPr lang="en-US" dirty="0"/>
              <a:t>This outline  provides all the information you will need to find in your completed process journal.</a:t>
            </a:r>
          </a:p>
          <a:p>
            <a:r>
              <a:rPr lang="en-US" dirty="0"/>
              <a:t>Be certain that as you progress through your project that you are referring back to this document </a:t>
            </a:r>
          </a:p>
          <a:p>
            <a:r>
              <a:rPr lang="en-US" dirty="0">
                <a:solidFill>
                  <a:srgbClr val="474B57"/>
                </a:solidFill>
              </a:rPr>
              <a:t>The 'handbook' is the 'project guide' and is located under IB Project Publications 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0"/>
            <a:ext cx="8770571" cy="1560716"/>
          </a:xfrm>
        </p:spPr>
        <p:txBody>
          <a:bodyPr/>
          <a:lstStyle/>
          <a:p>
            <a:r>
              <a:rPr lang="en-US" dirty="0"/>
              <a:t>Have Fun – Learn Something, 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>Make a Difference! </a:t>
            </a:r>
          </a:p>
        </p:txBody>
      </p:sp>
      <p:pic>
        <p:nvPicPr>
          <p:cNvPr id="5" name="Be The Change - Inspirational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3700" y="2056270"/>
            <a:ext cx="8770571" cy="4801730"/>
          </a:xfrm>
        </p:spPr>
      </p:pic>
      <p:sp>
        <p:nvSpPr>
          <p:cNvPr id="6" name="TextBox 5"/>
          <p:cNvSpPr txBox="1"/>
          <p:nvPr/>
        </p:nvSpPr>
        <p:spPr>
          <a:xfrm>
            <a:off x="1089212" y="6488668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TF10001027</Template>
  <TotalTime>9</TotalTime>
  <Words>112</Words>
  <Application>Microsoft Office PowerPoint</Application>
  <PresentationFormat>Widescreen</PresentationFormat>
  <Paragraphs>34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Schoolbook</vt:lpstr>
      <vt:lpstr>Corbel</vt:lpstr>
      <vt:lpstr>Georgia</vt:lpstr>
      <vt:lpstr>Feathered</vt:lpstr>
      <vt:lpstr>Community Service Project</vt:lpstr>
      <vt:lpstr>What are we doing?</vt:lpstr>
      <vt:lpstr>The process Journal   What it IS! </vt:lpstr>
      <vt:lpstr>The process Journal  What it is NOT!  </vt:lpstr>
      <vt:lpstr>Evidence – What can I use for evidence? </vt:lpstr>
      <vt:lpstr>LCMA Webpage for the   Process Journal&amp; Examples </vt:lpstr>
      <vt:lpstr>How Do You Start?</vt:lpstr>
      <vt:lpstr>Have Fun – Learn Something,  Make a Difference! 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Gibson, Therese M.</dc:creator>
  <cp:lastModifiedBy>Gibson, Therese M.</cp:lastModifiedBy>
  <cp:revision>5</cp:revision>
  <dcterms:created xsi:type="dcterms:W3CDTF">2015-09-18T21:25:58Z</dcterms:created>
  <dcterms:modified xsi:type="dcterms:W3CDTF">2016-09-21T19:27:01Z</dcterms:modified>
</cp:coreProperties>
</file>